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Source Code Pr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ourceCodePro-regular.fntdata"/><Relationship Id="rId11" Type="http://schemas.openxmlformats.org/officeDocument/2006/relationships/slide" Target="slides/slide6.xml"/><Relationship Id="rId22" Type="http://schemas.openxmlformats.org/officeDocument/2006/relationships/font" Target="fonts/SourceCodePro-italic.fntdata"/><Relationship Id="rId10" Type="http://schemas.openxmlformats.org/officeDocument/2006/relationships/slide" Target="slides/slide5.xml"/><Relationship Id="rId21" Type="http://schemas.openxmlformats.org/officeDocument/2006/relationships/font" Target="fonts/SourceCodePr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SourceCodePr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a3b1738e9c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a3b1738e9c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a3b1738e9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a3b1738e9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a3b1738e9c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a3b1738e9c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a3b1738e9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a3b1738e9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a3b1738e9c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a3b1738e9c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a3b1738e9c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a3b1738e9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Rock climbing has become increasingly popular over the years (since it is a great sports that train your whole body both physically &amp; mentally, especially indoors with more climbing gyms opening up, leading to the invention of many tools and technologies to help both new and seasoned climbers improve. Among these innovations is the Kilter Board, a state-of-the-art training device that transforms climbing practice. It has an adjustable, LED-lit climbing wall that includes many holds of different types and can be angled to various degrees of steepness, which allows climbers to practice a wide range of holds that light up to show specific routes or 'problems'. Climbers can use the Kilter Board app to control the board, choose from thousands of problems, and track their progress. The board's versatility is ideal for climbers who want to try out different techniques and find the most effective sequences of moves, or 'beta', for their style.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a3b1738e9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a3b1738e9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a3b1738e9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a3b1738e9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However, while experienced climbers might easily identify a variety of betas that suit their style and abilities, newcomers often have trouble finding the right beta, particularly when they have yet to fully understand their own climbing strengths and limitations. This problem is more apparent for shorter climbers who might need a more specific beta to progress. Currently, the lack of a centralized platform for climbers to share their betas can significantly hinder the learning curve of newcomers to the sport, sometimes to the point of deterring them from continuing rock climbing. Our proposed application seeks to bridge this gap by providing an interactive community-driven platform where climbers can exchange beta, enabling beginners and shorter climbers to enhance their skills more rapidly and effectively.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a3b1738e9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a3b1738e9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a3b1738e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a3b1738e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a3b1738e9c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a3b1738e9c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a3b1738e9c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a3b1738e9c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a3b1738e9c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a3b1738e9c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3.jp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20000"/>
          </a:blip>
          <a:stretch>
            <a:fillRect/>
          </a:stretch>
        </p:blipFill>
        <p:spPr>
          <a:xfrm>
            <a:off x="0" y="-29368"/>
            <a:ext cx="9143998" cy="5225142"/>
          </a:xfrm>
          <a:prstGeom prst="rect">
            <a:avLst/>
          </a:prstGeom>
          <a:noFill/>
          <a:ln>
            <a:noFill/>
          </a:ln>
        </p:spPr>
      </p:pic>
      <p:sp>
        <p:nvSpPr>
          <p:cNvPr id="55" name="Google Shape;55;p13"/>
          <p:cNvSpPr txBox="1"/>
          <p:nvPr>
            <p:ph type="ctrTitle"/>
          </p:nvPr>
        </p:nvSpPr>
        <p:spPr>
          <a:xfrm>
            <a:off x="82800" y="744575"/>
            <a:ext cx="89313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sz="4800">
                <a:solidFill>
                  <a:srgbClr val="E69138"/>
                </a:solidFill>
              </a:rPr>
              <a:t>Climbology: AI in Rock Climbing</a:t>
            </a:r>
            <a:endParaRPr b="1" sz="4800">
              <a:solidFill>
                <a:srgbClr val="E69138"/>
              </a:solidFill>
            </a:endParaRPr>
          </a:p>
          <a:p>
            <a:pPr indent="0" lvl="0" marL="0" rtl="0" algn="ctr">
              <a:spcBef>
                <a:spcPts val="0"/>
              </a:spcBef>
              <a:spcAft>
                <a:spcPts val="0"/>
              </a:spcAft>
              <a:buNone/>
            </a:pPr>
            <a:r>
              <a:rPr lang="en" sz="3800">
                <a:solidFill>
                  <a:srgbClr val="E69138"/>
                </a:solidFill>
              </a:rPr>
              <a:t>Nosql Final Project (Neo4j)</a:t>
            </a:r>
            <a:endParaRPr sz="3800">
              <a:solidFill>
                <a:srgbClr val="E69138"/>
              </a:solidFill>
            </a:endParaRPr>
          </a:p>
        </p:txBody>
      </p:sp>
      <p:sp>
        <p:nvSpPr>
          <p:cNvPr id="56" name="Google Shape;56;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accent5"/>
                </a:solidFill>
              </a:rPr>
              <a:t>Team: Ricky Sun &amp; Yuning Wu</a:t>
            </a:r>
            <a:endParaRPr>
              <a:solidFill>
                <a:schemeClr val="accent5"/>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22"/>
          <p:cNvPicPr preferRelativeResize="0"/>
          <p:nvPr/>
        </p:nvPicPr>
        <p:blipFill>
          <a:blip r:embed="rId3">
            <a:alphaModFix amt="10000"/>
          </a:blip>
          <a:stretch>
            <a:fillRect/>
          </a:stretch>
        </p:blipFill>
        <p:spPr>
          <a:xfrm>
            <a:off x="0" y="-121189"/>
            <a:ext cx="9312827" cy="5321615"/>
          </a:xfrm>
          <a:prstGeom prst="rect">
            <a:avLst/>
          </a:prstGeom>
          <a:noFill/>
          <a:ln>
            <a:noFill/>
          </a:ln>
        </p:spPr>
      </p:pic>
      <p:pic>
        <p:nvPicPr>
          <p:cNvPr id="120" name="Google Shape;120;p22"/>
          <p:cNvPicPr preferRelativeResize="0"/>
          <p:nvPr/>
        </p:nvPicPr>
        <p:blipFill>
          <a:blip r:embed="rId4">
            <a:alphaModFix/>
          </a:blip>
          <a:stretch>
            <a:fillRect/>
          </a:stretch>
        </p:blipFill>
        <p:spPr>
          <a:xfrm>
            <a:off x="84400" y="1359068"/>
            <a:ext cx="9144003" cy="1763614"/>
          </a:xfrm>
          <a:prstGeom prst="rect">
            <a:avLst/>
          </a:prstGeom>
          <a:noFill/>
          <a:ln>
            <a:noFill/>
          </a:ln>
        </p:spPr>
      </p:pic>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Source Code Pro"/>
                <a:ea typeface="Source Code Pro"/>
                <a:cs typeface="Source Code Pro"/>
                <a:sym typeface="Source Code Pro"/>
              </a:rPr>
              <a:t>AI in Rocky Climbing</a:t>
            </a:r>
            <a:endParaRPr b="1">
              <a:latin typeface="Source Code Pro"/>
              <a:ea typeface="Source Code Pro"/>
              <a:cs typeface="Source Code Pro"/>
              <a:sym typeface="Source Code P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3"/>
          <p:cNvPicPr preferRelativeResize="0"/>
          <p:nvPr/>
        </p:nvPicPr>
        <p:blipFill>
          <a:blip r:embed="rId3">
            <a:alphaModFix amt="9000"/>
          </a:blip>
          <a:stretch>
            <a:fillRect/>
          </a:stretch>
        </p:blipFill>
        <p:spPr>
          <a:xfrm>
            <a:off x="-108113" y="-205200"/>
            <a:ext cx="9360225" cy="5348700"/>
          </a:xfrm>
          <a:prstGeom prst="rect">
            <a:avLst/>
          </a:prstGeom>
          <a:noFill/>
          <a:ln>
            <a:noFill/>
          </a:ln>
        </p:spPr>
      </p:pic>
      <p:sp>
        <p:nvSpPr>
          <p:cNvPr id="127" name="Google Shape;12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Source Code Pro"/>
                <a:ea typeface="Source Code Pro"/>
                <a:cs typeface="Source Code Pro"/>
                <a:sym typeface="Source Code Pro"/>
              </a:rPr>
              <a:t>Challenges</a:t>
            </a:r>
            <a:endParaRPr b="1">
              <a:latin typeface="Source Code Pro"/>
              <a:ea typeface="Source Code Pro"/>
              <a:cs typeface="Source Code Pro"/>
              <a:sym typeface="Source Code Pro"/>
            </a:endParaRPr>
          </a:p>
        </p:txBody>
      </p:sp>
      <p:sp>
        <p:nvSpPr>
          <p:cNvPr id="128" name="Google Shape;128;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Annotation climbing routes &amp; Beta</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Not my level</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Time</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Imagination vs in-person experience</a:t>
            </a:r>
            <a:endParaRPr>
              <a:latin typeface="Source Code Pro"/>
              <a:ea typeface="Source Code Pro"/>
              <a:cs typeface="Source Code Pro"/>
              <a:sym typeface="Source Code Pro"/>
            </a:endParaRPr>
          </a:p>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GPT 3.5 vs GPT 4 vs Bard Gemini</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Overfitting when fine-tuned on small data</a:t>
            </a:r>
            <a:endParaRPr>
              <a:latin typeface="Source Code Pro"/>
              <a:ea typeface="Source Code Pro"/>
              <a:cs typeface="Source Code Pro"/>
              <a:sym typeface="Source Code Pro"/>
            </a:endParaRPr>
          </a:p>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UI &amp; UX Design</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Neo4j visualization packages (graph DS)</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React &amp; Django (as compared to Flask)</a:t>
            </a:r>
            <a:endParaRPr>
              <a:latin typeface="Source Code Pro"/>
              <a:ea typeface="Source Code Pro"/>
              <a:cs typeface="Source Code Pro"/>
              <a:sym typeface="Source Code Pr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24"/>
          <p:cNvPicPr preferRelativeResize="0"/>
          <p:nvPr/>
        </p:nvPicPr>
        <p:blipFill>
          <a:blip r:embed="rId3">
            <a:alphaModFix amt="9000"/>
          </a:blip>
          <a:stretch>
            <a:fillRect/>
          </a:stretch>
        </p:blipFill>
        <p:spPr>
          <a:xfrm>
            <a:off x="-108113" y="-205200"/>
            <a:ext cx="9360225" cy="5348700"/>
          </a:xfrm>
          <a:prstGeom prst="rect">
            <a:avLst/>
          </a:prstGeom>
          <a:noFill/>
          <a:ln>
            <a:noFill/>
          </a:ln>
        </p:spPr>
      </p:pic>
      <p:sp>
        <p:nvSpPr>
          <p:cNvPr id="134" name="Google Shape;13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Source Code Pro"/>
                <a:ea typeface="Source Code Pro"/>
                <a:cs typeface="Source Code Pro"/>
                <a:sym typeface="Source Code Pro"/>
              </a:rPr>
              <a:t>Future Steps</a:t>
            </a:r>
            <a:endParaRPr b="1">
              <a:latin typeface="Source Code Pro"/>
              <a:ea typeface="Source Code Pro"/>
              <a:cs typeface="Source Code Pro"/>
              <a:sym typeface="Source Code Pro"/>
            </a:endParaRPr>
          </a:p>
        </p:txBody>
      </p:sp>
      <p:sp>
        <p:nvSpPr>
          <p:cNvPr id="135" name="Google Shape;135;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Web-scraping </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mobile app</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social media (image, video, text)</a:t>
            </a:r>
            <a:endParaRPr>
              <a:latin typeface="Source Code Pro"/>
              <a:ea typeface="Source Code Pro"/>
              <a:cs typeface="Source Code Pro"/>
              <a:sym typeface="Source Code Pro"/>
            </a:endParaRPr>
          </a:p>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Community building</a:t>
            </a:r>
            <a:endParaRPr>
              <a:latin typeface="Source Code Pro"/>
              <a:ea typeface="Source Code Pro"/>
              <a:cs typeface="Source Code Pro"/>
              <a:sym typeface="Source Code Pro"/>
            </a:endParaRPr>
          </a:p>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Using new models</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GPT-4-</a:t>
            </a:r>
            <a:r>
              <a:rPr lang="en">
                <a:latin typeface="Source Code Pro"/>
                <a:ea typeface="Source Code Pro"/>
                <a:cs typeface="Source Code Pro"/>
                <a:sym typeface="Source Code Pro"/>
              </a:rPr>
              <a:t>vision or Gemini for recognizing holds from routes &amp; Annotate</a:t>
            </a:r>
            <a:endParaRPr>
              <a:latin typeface="Source Code Pro"/>
              <a:ea typeface="Source Code Pro"/>
              <a:cs typeface="Source Code Pro"/>
              <a:sym typeface="Source Code Pro"/>
            </a:endParaRPr>
          </a:p>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Is it possible to apply to other walls</a:t>
            </a:r>
            <a:endParaRPr>
              <a:latin typeface="Source Code Pro"/>
              <a:ea typeface="Source Code Pro"/>
              <a:cs typeface="Source Code Pro"/>
              <a:sym typeface="Source Code Pro"/>
            </a:endParaRPr>
          </a:p>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Better UI &amp; UX Design</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as you will see in the following demo</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show the beta on our UI</a:t>
            </a:r>
            <a:endParaRPr>
              <a:latin typeface="Source Code Pro"/>
              <a:ea typeface="Source Code Pro"/>
              <a:cs typeface="Source Code Pro"/>
              <a:sym typeface="Source Code Pro"/>
            </a:endParaRPr>
          </a:p>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Make an mobile app or website</a:t>
            </a:r>
            <a:endParaRPr>
              <a:latin typeface="Source Code Pro"/>
              <a:ea typeface="Source Code Pro"/>
              <a:cs typeface="Source Code Pro"/>
              <a:sym typeface="Source Code P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5"/>
          <p:cNvPicPr preferRelativeResize="0"/>
          <p:nvPr/>
        </p:nvPicPr>
        <p:blipFill>
          <a:blip r:embed="rId3">
            <a:alphaModFix amt="9000"/>
          </a:blip>
          <a:stretch>
            <a:fillRect/>
          </a:stretch>
        </p:blipFill>
        <p:spPr>
          <a:xfrm>
            <a:off x="-108113" y="-205200"/>
            <a:ext cx="9360225" cy="5348700"/>
          </a:xfrm>
          <a:prstGeom prst="rect">
            <a:avLst/>
          </a:prstGeom>
          <a:noFill/>
          <a:ln>
            <a:noFill/>
          </a:ln>
        </p:spPr>
      </p:pic>
      <p:sp>
        <p:nvSpPr>
          <p:cNvPr id="141" name="Google Shape;141;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Source Code Pro"/>
                <a:ea typeface="Source Code Pro"/>
                <a:cs typeface="Source Code Pro"/>
                <a:sym typeface="Source Code Pro"/>
              </a:rPr>
              <a:t>Live Demo</a:t>
            </a:r>
            <a:endParaRPr b="1">
              <a:latin typeface="Source Code Pro"/>
              <a:ea typeface="Source Code Pro"/>
              <a:cs typeface="Source Code Pro"/>
              <a:sym typeface="Source Code Pro"/>
            </a:endParaRPr>
          </a:p>
        </p:txBody>
      </p:sp>
      <p:sp>
        <p:nvSpPr>
          <p:cNvPr id="142" name="Google Shape;142;p25"/>
          <p:cNvSpPr txBox="1"/>
          <p:nvPr/>
        </p:nvSpPr>
        <p:spPr>
          <a:xfrm>
            <a:off x="1972850" y="2161350"/>
            <a:ext cx="466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Source Code Pro"/>
                <a:ea typeface="Source Code Pro"/>
                <a:cs typeface="Source Code Pro"/>
                <a:sym typeface="Source Code Pro"/>
              </a:rPr>
              <a:t>https://github.com/Rundstedtzz/climbology</a:t>
            </a:r>
            <a:endParaRPr b="1">
              <a:latin typeface="Source Code Pro"/>
              <a:ea typeface="Source Code Pro"/>
              <a:cs typeface="Source Code Pro"/>
              <a:sym typeface="Source Code Pr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26"/>
          <p:cNvPicPr preferRelativeResize="0"/>
          <p:nvPr/>
        </p:nvPicPr>
        <p:blipFill>
          <a:blip r:embed="rId3">
            <a:alphaModFix amt="14000"/>
          </a:blip>
          <a:stretch>
            <a:fillRect/>
          </a:stretch>
        </p:blipFill>
        <p:spPr>
          <a:xfrm>
            <a:off x="1603263" y="-500525"/>
            <a:ext cx="5937475" cy="5937475"/>
          </a:xfrm>
          <a:prstGeom prst="rect">
            <a:avLst/>
          </a:prstGeom>
          <a:noFill/>
          <a:ln>
            <a:noFill/>
          </a:ln>
        </p:spPr>
      </p:pic>
      <p:sp>
        <p:nvSpPr>
          <p:cNvPr id="148" name="Google Shape;148;p2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sz="6700">
                <a:solidFill>
                  <a:srgbClr val="674EA7"/>
                </a:solidFill>
                <a:latin typeface="Source Code Pro"/>
                <a:ea typeface="Source Code Pro"/>
                <a:cs typeface="Source Code Pro"/>
                <a:sym typeface="Source Code Pro"/>
              </a:rPr>
              <a:t>Thank you</a:t>
            </a:r>
            <a:endParaRPr b="1" sz="6700">
              <a:solidFill>
                <a:srgbClr val="674EA7"/>
              </a:solidFill>
              <a:latin typeface="Source Code Pro"/>
              <a:ea typeface="Source Code Pro"/>
              <a:cs typeface="Source Code Pro"/>
              <a:sym typeface="Source Code Pro"/>
            </a:endParaRPr>
          </a:p>
        </p:txBody>
      </p:sp>
      <p:sp>
        <p:nvSpPr>
          <p:cNvPr id="149" name="Google Shape;149;p2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E69138"/>
                </a:solidFill>
              </a:rPr>
              <a:t>Q&amp;A</a:t>
            </a:r>
            <a:endParaRPr>
              <a:solidFill>
                <a:srgbClr val="E69138"/>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mt="10000"/>
          </a:blip>
          <a:stretch>
            <a:fillRect/>
          </a:stretch>
        </p:blipFill>
        <p:spPr>
          <a:xfrm>
            <a:off x="0" y="-29368"/>
            <a:ext cx="9143998" cy="5225142"/>
          </a:xfrm>
          <a:prstGeom prst="rect">
            <a:avLst/>
          </a:prstGeom>
          <a:noFill/>
          <a:ln>
            <a:noFill/>
          </a:ln>
        </p:spPr>
      </p:pic>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Source Code Pro"/>
                <a:ea typeface="Source Code Pro"/>
                <a:cs typeface="Source Code Pro"/>
                <a:sym typeface="Source Code Pro"/>
              </a:rPr>
              <a:t>Introduction &amp; Background</a:t>
            </a:r>
            <a:endParaRPr b="1">
              <a:latin typeface="Source Code Pro"/>
              <a:ea typeface="Source Code Pro"/>
              <a:cs typeface="Source Code Pro"/>
              <a:sym typeface="Source Code Pro"/>
            </a:endParaRPr>
          </a:p>
        </p:txBody>
      </p:sp>
      <p:sp>
        <p:nvSpPr>
          <p:cNvPr id="63" name="Google Shape;63;p14"/>
          <p:cNvSpPr txBox="1"/>
          <p:nvPr>
            <p:ph idx="1" type="body"/>
          </p:nvPr>
        </p:nvSpPr>
        <p:spPr>
          <a:xfrm>
            <a:off x="311700" y="1152475"/>
            <a:ext cx="83628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Source Code Pro"/>
              <a:buChar char="●"/>
            </a:pPr>
            <a:r>
              <a:rPr lang="en">
                <a:solidFill>
                  <a:schemeClr val="dk1"/>
                </a:solidFill>
                <a:latin typeface="Source Code Pro"/>
                <a:ea typeface="Source Code Pro"/>
                <a:cs typeface="Source Code Pro"/>
                <a:sym typeface="Source Code Pro"/>
              </a:rPr>
              <a:t>R</a:t>
            </a:r>
            <a:r>
              <a:rPr lang="en">
                <a:solidFill>
                  <a:schemeClr val="dk1"/>
                </a:solidFill>
                <a:latin typeface="Source Code Pro"/>
                <a:ea typeface="Source Code Pro"/>
                <a:cs typeface="Source Code Pro"/>
                <a:sym typeface="Source Code Pro"/>
              </a:rPr>
              <a:t>ock climbing</a:t>
            </a:r>
            <a:endParaRPr>
              <a:solidFill>
                <a:schemeClr val="dk1"/>
              </a:solidFill>
              <a:latin typeface="Source Code Pro"/>
              <a:ea typeface="Source Code Pro"/>
              <a:cs typeface="Source Code Pro"/>
              <a:sym typeface="Source Code Pro"/>
            </a:endParaRPr>
          </a:p>
          <a:p>
            <a:pPr indent="-317500" lvl="1" marL="914400" rtl="0" algn="l">
              <a:spcBef>
                <a:spcPts val="0"/>
              </a:spcBef>
              <a:spcAft>
                <a:spcPts val="0"/>
              </a:spcAft>
              <a:buClr>
                <a:schemeClr val="dk1"/>
              </a:buClr>
              <a:buSzPts val="1400"/>
              <a:buFont typeface="Source Code Pro"/>
              <a:buChar char="○"/>
            </a:pPr>
            <a:r>
              <a:rPr lang="en">
                <a:solidFill>
                  <a:schemeClr val="dk1"/>
                </a:solidFill>
                <a:latin typeface="Source Code Pro"/>
                <a:ea typeface="Source Code Pro"/>
                <a:cs typeface="Source Code Pro"/>
                <a:sym typeface="Source Code Pro"/>
              </a:rPr>
              <a:t>Indoor</a:t>
            </a:r>
            <a:endParaRPr>
              <a:solidFill>
                <a:schemeClr val="dk1"/>
              </a:solidFill>
              <a:latin typeface="Source Code Pro"/>
              <a:ea typeface="Source Code Pro"/>
              <a:cs typeface="Source Code Pro"/>
              <a:sym typeface="Source Code Pro"/>
            </a:endParaRPr>
          </a:p>
          <a:p>
            <a:pPr indent="-317500" lvl="1" marL="914400" rtl="0" algn="l">
              <a:spcBef>
                <a:spcPts val="0"/>
              </a:spcBef>
              <a:spcAft>
                <a:spcPts val="0"/>
              </a:spcAft>
              <a:buClr>
                <a:schemeClr val="dk1"/>
              </a:buClr>
              <a:buSzPts val="1400"/>
              <a:buFont typeface="Source Code Pro"/>
              <a:buChar char="○"/>
            </a:pPr>
            <a:r>
              <a:rPr lang="en">
                <a:solidFill>
                  <a:schemeClr val="dk1"/>
                </a:solidFill>
                <a:latin typeface="Source Code Pro"/>
                <a:ea typeface="Source Code Pro"/>
                <a:cs typeface="Source Code Pro"/>
                <a:sym typeface="Source Code Pro"/>
              </a:rPr>
              <a:t>Outdoor </a:t>
            </a:r>
            <a:endParaRPr>
              <a:solidFill>
                <a:schemeClr val="dk1"/>
              </a:solidFill>
              <a:latin typeface="Source Code Pro"/>
              <a:ea typeface="Source Code Pro"/>
              <a:cs typeface="Source Code Pro"/>
              <a:sym typeface="Source Code Pro"/>
            </a:endParaRPr>
          </a:p>
          <a:p>
            <a:pPr indent="-342900" lvl="0" marL="457200" rtl="0" algn="l">
              <a:spcBef>
                <a:spcPts val="0"/>
              </a:spcBef>
              <a:spcAft>
                <a:spcPts val="0"/>
              </a:spcAft>
              <a:buClr>
                <a:schemeClr val="dk1"/>
              </a:buClr>
              <a:buSzPts val="1800"/>
              <a:buFont typeface="Source Code Pro"/>
              <a:buChar char="●"/>
            </a:pPr>
            <a:r>
              <a:rPr lang="en">
                <a:solidFill>
                  <a:schemeClr val="dk1"/>
                </a:solidFill>
                <a:latin typeface="Source Code Pro"/>
                <a:ea typeface="Source Code Pro"/>
                <a:cs typeface="Source Code Pro"/>
                <a:sym typeface="Source Code Pro"/>
              </a:rPr>
              <a:t>Kilter Board</a:t>
            </a:r>
            <a:endParaRPr>
              <a:solidFill>
                <a:schemeClr val="dk1"/>
              </a:solidFill>
              <a:latin typeface="Source Code Pro"/>
              <a:ea typeface="Source Code Pro"/>
              <a:cs typeface="Source Code Pro"/>
              <a:sym typeface="Source Code Pro"/>
            </a:endParaRPr>
          </a:p>
          <a:p>
            <a:pPr indent="-317500" lvl="1" marL="914400" rtl="0" algn="l">
              <a:spcBef>
                <a:spcPts val="0"/>
              </a:spcBef>
              <a:spcAft>
                <a:spcPts val="0"/>
              </a:spcAft>
              <a:buClr>
                <a:schemeClr val="dk1"/>
              </a:buClr>
              <a:buSzPts val="1400"/>
              <a:buFont typeface="Source Code Pro"/>
              <a:buChar char="○"/>
            </a:pPr>
            <a:r>
              <a:rPr lang="en">
                <a:solidFill>
                  <a:schemeClr val="dk1"/>
                </a:solidFill>
                <a:latin typeface="Source Code Pro"/>
                <a:ea typeface="Source Code Pro"/>
                <a:cs typeface="Source Code Pro"/>
                <a:sym typeface="Source Code Pro"/>
              </a:rPr>
              <a:t>LED-lit climbing wall that includes many holds of different types and can be angled to various degrees of steepness</a:t>
            </a:r>
            <a:endParaRPr>
              <a:solidFill>
                <a:schemeClr val="dk1"/>
              </a:solidFill>
              <a:latin typeface="Source Code Pro"/>
              <a:ea typeface="Source Code Pro"/>
              <a:cs typeface="Source Code Pro"/>
              <a:sym typeface="Source Code Pro"/>
            </a:endParaRPr>
          </a:p>
          <a:p>
            <a:pPr indent="-317500" lvl="1" marL="914400" rtl="0" algn="l">
              <a:spcBef>
                <a:spcPts val="0"/>
              </a:spcBef>
              <a:spcAft>
                <a:spcPts val="0"/>
              </a:spcAft>
              <a:buClr>
                <a:schemeClr val="dk1"/>
              </a:buClr>
              <a:buSzPts val="1400"/>
              <a:buFont typeface="Source Code Pro"/>
              <a:buChar char="○"/>
            </a:pPr>
            <a:r>
              <a:rPr lang="en">
                <a:solidFill>
                  <a:schemeClr val="dk1"/>
                </a:solidFill>
                <a:latin typeface="Source Code Pro"/>
                <a:ea typeface="Source Code Pro"/>
                <a:cs typeface="Source Code Pro"/>
                <a:sym typeface="Source Code Pro"/>
              </a:rPr>
              <a:t>a state-of-the-art training device that transforms climbing practice</a:t>
            </a:r>
            <a:endParaRPr>
              <a:solidFill>
                <a:schemeClr val="dk1"/>
              </a:solidFill>
              <a:latin typeface="Source Code Pro"/>
              <a:ea typeface="Source Code Pro"/>
              <a:cs typeface="Source Code Pro"/>
              <a:sym typeface="Source Code Pr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p:cNvPicPr preferRelativeResize="0"/>
          <p:nvPr/>
        </p:nvPicPr>
        <p:blipFill>
          <a:blip r:embed="rId3">
            <a:alphaModFix amt="10000"/>
          </a:blip>
          <a:stretch>
            <a:fillRect/>
          </a:stretch>
        </p:blipFill>
        <p:spPr>
          <a:xfrm>
            <a:off x="0" y="-29368"/>
            <a:ext cx="9143998" cy="5225142"/>
          </a:xfrm>
          <a:prstGeom prst="rect">
            <a:avLst/>
          </a:prstGeom>
          <a:noFill/>
          <a:ln>
            <a:noFill/>
          </a:ln>
        </p:spPr>
      </p:pic>
      <p:pic>
        <p:nvPicPr>
          <p:cNvPr id="69" name="Google Shape;69;p15"/>
          <p:cNvPicPr preferRelativeResize="0"/>
          <p:nvPr/>
        </p:nvPicPr>
        <p:blipFill>
          <a:blip r:embed="rId4">
            <a:alphaModFix/>
          </a:blip>
          <a:stretch>
            <a:fillRect/>
          </a:stretch>
        </p:blipFill>
        <p:spPr>
          <a:xfrm>
            <a:off x="1168726" y="-12"/>
            <a:ext cx="7229850" cy="5143501"/>
          </a:xfrm>
          <a:prstGeom prst="rect">
            <a:avLst/>
          </a:prstGeom>
          <a:noFill/>
          <a:ln>
            <a:noFill/>
          </a:ln>
        </p:spPr>
      </p:pic>
      <p:pic>
        <p:nvPicPr>
          <p:cNvPr id="70" name="Google Shape;70;p15"/>
          <p:cNvPicPr preferRelativeResize="0"/>
          <p:nvPr/>
        </p:nvPicPr>
        <p:blipFill>
          <a:blip r:embed="rId5">
            <a:alphaModFix/>
          </a:blip>
          <a:stretch>
            <a:fillRect/>
          </a:stretch>
        </p:blipFill>
        <p:spPr>
          <a:xfrm>
            <a:off x="2359283" y="289775"/>
            <a:ext cx="4848741" cy="46984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pic>
        <p:nvPicPr>
          <p:cNvPr id="75" name="Google Shape;75;p16"/>
          <p:cNvPicPr preferRelativeResize="0"/>
          <p:nvPr/>
        </p:nvPicPr>
        <p:blipFill>
          <a:blip r:embed="rId3">
            <a:alphaModFix amt="10000"/>
          </a:blip>
          <a:stretch>
            <a:fillRect/>
          </a:stretch>
        </p:blipFill>
        <p:spPr>
          <a:xfrm>
            <a:off x="0" y="-29368"/>
            <a:ext cx="9143998" cy="5225142"/>
          </a:xfrm>
          <a:prstGeom prst="rect">
            <a:avLst/>
          </a:prstGeom>
          <a:noFill/>
          <a:ln>
            <a:noFill/>
          </a:ln>
        </p:spPr>
      </p:pic>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Source Code Pro"/>
                <a:ea typeface="Source Code Pro"/>
                <a:cs typeface="Source Code Pro"/>
                <a:sym typeface="Source Code Pro"/>
              </a:rPr>
              <a:t>Introduction &amp; Background</a:t>
            </a:r>
            <a:endParaRPr b="1">
              <a:latin typeface="Source Code Pro"/>
              <a:ea typeface="Source Code Pro"/>
              <a:cs typeface="Source Code Pro"/>
              <a:sym typeface="Source Code Pro"/>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Source Code Pro"/>
              <a:buChar char="●"/>
            </a:pPr>
            <a:r>
              <a:rPr lang="en">
                <a:solidFill>
                  <a:schemeClr val="dk1"/>
                </a:solidFill>
                <a:latin typeface="Source Code Pro"/>
                <a:ea typeface="Source Code Pro"/>
                <a:cs typeface="Source Code Pro"/>
                <a:sym typeface="Source Code Pro"/>
              </a:rPr>
              <a:t>Rock climbing</a:t>
            </a:r>
            <a:r>
              <a:rPr lang="en">
                <a:latin typeface="Source Code Pro"/>
                <a:ea typeface="Source Code Pro"/>
                <a:cs typeface="Source Code Pro"/>
                <a:sym typeface="Source Code Pro"/>
              </a:rPr>
              <a:t> </a:t>
            </a:r>
            <a:endParaRPr>
              <a:latin typeface="Source Code Pro"/>
              <a:ea typeface="Source Code Pro"/>
              <a:cs typeface="Source Code Pro"/>
              <a:sym typeface="Source Code Pro"/>
            </a:endParaRPr>
          </a:p>
          <a:p>
            <a:pPr indent="-342900" lvl="0" marL="457200" rtl="0" algn="l">
              <a:spcBef>
                <a:spcPts val="0"/>
              </a:spcBef>
              <a:spcAft>
                <a:spcPts val="0"/>
              </a:spcAft>
              <a:buClr>
                <a:schemeClr val="dk1"/>
              </a:buClr>
              <a:buSzPts val="1800"/>
              <a:buFont typeface="Source Code Pro"/>
              <a:buChar char="●"/>
            </a:pPr>
            <a:r>
              <a:rPr lang="en">
                <a:solidFill>
                  <a:schemeClr val="dk1"/>
                </a:solidFill>
                <a:latin typeface="Source Code Pro"/>
                <a:ea typeface="Source Code Pro"/>
                <a:cs typeface="Source Code Pro"/>
                <a:sym typeface="Source Code Pro"/>
              </a:rPr>
              <a:t>Kilter Board</a:t>
            </a:r>
            <a:endParaRPr>
              <a:solidFill>
                <a:schemeClr val="dk1"/>
              </a:solidFill>
              <a:latin typeface="Source Code Pro"/>
              <a:ea typeface="Source Code Pro"/>
              <a:cs typeface="Source Code Pro"/>
              <a:sym typeface="Source Code Pro"/>
            </a:endParaRPr>
          </a:p>
          <a:p>
            <a:pPr indent="-342900" lvl="0" marL="457200" rtl="0" algn="l">
              <a:spcBef>
                <a:spcPts val="0"/>
              </a:spcBef>
              <a:spcAft>
                <a:spcPts val="0"/>
              </a:spcAft>
              <a:buClr>
                <a:srgbClr val="E69138"/>
              </a:buClr>
              <a:buSzPts val="1800"/>
              <a:buFont typeface="Source Code Pro"/>
              <a:buChar char="●"/>
            </a:pPr>
            <a:r>
              <a:rPr lang="en">
                <a:solidFill>
                  <a:srgbClr val="E69138"/>
                </a:solidFill>
                <a:latin typeface="Source Code Pro"/>
                <a:ea typeface="Source Code Pro"/>
                <a:cs typeface="Source Code Pro"/>
                <a:sym typeface="Source Code Pro"/>
              </a:rPr>
              <a:t>The problem: Newcomers and shorter climbers often struggle to find suitable betas, leading to a steeper learning curve and potential deterrence from the sport</a:t>
            </a:r>
            <a:endParaRPr>
              <a:solidFill>
                <a:srgbClr val="E69138"/>
              </a:solidFill>
              <a:latin typeface="Source Code Pro"/>
              <a:ea typeface="Source Code Pro"/>
              <a:cs typeface="Source Code Pro"/>
              <a:sym typeface="Source Code Pro"/>
            </a:endParaRPr>
          </a:p>
          <a:p>
            <a:pPr indent="-317500" lvl="1" marL="914400" rtl="0" algn="l">
              <a:spcBef>
                <a:spcPts val="0"/>
              </a:spcBef>
              <a:spcAft>
                <a:spcPts val="0"/>
              </a:spcAft>
              <a:buClr>
                <a:srgbClr val="E69138"/>
              </a:buClr>
              <a:buSzPts val="1400"/>
              <a:buFont typeface="Source Code Pro"/>
              <a:buChar char="○"/>
            </a:pPr>
            <a:r>
              <a:rPr lang="en">
                <a:solidFill>
                  <a:srgbClr val="E69138"/>
                </a:solidFill>
                <a:latin typeface="Source Code Pro"/>
                <a:ea typeface="Source Code Pro"/>
                <a:cs typeface="Source Code Pro"/>
                <a:sym typeface="Source Code Pro"/>
              </a:rPr>
              <a:t>Current market (KAYA)</a:t>
            </a:r>
            <a:endParaRPr>
              <a:solidFill>
                <a:srgbClr val="E69138"/>
              </a:solidFill>
              <a:latin typeface="Source Code Pro"/>
              <a:ea typeface="Source Code Pro"/>
              <a:cs typeface="Source Code Pro"/>
              <a:sym typeface="Source Code Pro"/>
            </a:endParaRPr>
          </a:p>
          <a:p>
            <a:pPr indent="-317500" lvl="1" marL="914400" rtl="0" algn="l">
              <a:spcBef>
                <a:spcPts val="0"/>
              </a:spcBef>
              <a:spcAft>
                <a:spcPts val="0"/>
              </a:spcAft>
              <a:buClr>
                <a:srgbClr val="E69138"/>
              </a:buClr>
              <a:buSzPts val="1400"/>
              <a:buFont typeface="Source Code Pro"/>
              <a:buChar char="○"/>
            </a:pPr>
            <a:r>
              <a:rPr lang="en">
                <a:solidFill>
                  <a:srgbClr val="E69138"/>
                </a:solidFill>
                <a:latin typeface="Source Code Pro"/>
                <a:ea typeface="Source Code Pro"/>
                <a:cs typeface="Source Code Pro"/>
                <a:sym typeface="Source Code Pro"/>
              </a:rPr>
              <a:t>Introverted people</a:t>
            </a:r>
            <a:endParaRPr>
              <a:solidFill>
                <a:srgbClr val="E69138"/>
              </a:solidFill>
              <a:latin typeface="Source Code Pro"/>
              <a:ea typeface="Source Code Pro"/>
              <a:cs typeface="Source Code Pro"/>
              <a:sym typeface="Source Code Pr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a:blip r:embed="rId3">
            <a:alphaModFix amt="10000"/>
          </a:blip>
          <a:stretch>
            <a:fillRect/>
          </a:stretch>
        </p:blipFill>
        <p:spPr>
          <a:xfrm>
            <a:off x="0" y="-29368"/>
            <a:ext cx="9143998" cy="5225142"/>
          </a:xfrm>
          <a:prstGeom prst="rect">
            <a:avLst/>
          </a:prstGeom>
          <a:noFill/>
          <a:ln>
            <a:noFill/>
          </a:ln>
        </p:spPr>
      </p:pic>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Source Code Pro"/>
                <a:ea typeface="Source Code Pro"/>
                <a:cs typeface="Source Code Pro"/>
                <a:sym typeface="Source Code Pro"/>
              </a:rPr>
              <a:t>Why Nosql &amp; Neo4j</a:t>
            </a:r>
            <a:endParaRPr b="1">
              <a:latin typeface="Source Code Pro"/>
              <a:ea typeface="Source Code Pro"/>
              <a:cs typeface="Source Code Pro"/>
              <a:sym typeface="Source Code Pro"/>
            </a:endParaRPr>
          </a:p>
        </p:txBody>
      </p:sp>
      <p:sp>
        <p:nvSpPr>
          <p:cNvPr id="84" name="Google Shape;84;p17"/>
          <p:cNvSpPr txBox="1"/>
          <p:nvPr>
            <p:ph idx="1" type="body"/>
          </p:nvPr>
        </p:nvSpPr>
        <p:spPr>
          <a:xfrm>
            <a:off x="311700" y="1152475"/>
            <a:ext cx="8520600" cy="3807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Postgresql to store relational data</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User info</a:t>
            </a:r>
            <a:endParaRPr>
              <a:latin typeface="Source Code Pro"/>
              <a:ea typeface="Source Code Pro"/>
              <a:cs typeface="Source Code Pro"/>
              <a:sym typeface="Source Code Pro"/>
            </a:endParaRPr>
          </a:p>
          <a:p>
            <a:pPr indent="-317500" lvl="1" marL="914400" rtl="0" algn="l">
              <a:spcBef>
                <a:spcPts val="0"/>
              </a:spcBef>
              <a:spcAft>
                <a:spcPts val="0"/>
              </a:spcAft>
              <a:buSzPts val="1400"/>
              <a:buFont typeface="Source Code Pro"/>
              <a:buChar char="○"/>
            </a:pPr>
            <a:r>
              <a:rPr lang="en">
                <a:latin typeface="Source Code Pro"/>
                <a:ea typeface="Source Code Pro"/>
                <a:cs typeface="Source Code Pro"/>
                <a:sym typeface="Source Code Pro"/>
              </a:rPr>
              <a:t>Kilter Board holds info</a:t>
            </a:r>
            <a:endParaRPr>
              <a:latin typeface="Source Code Pro"/>
              <a:ea typeface="Source Code Pro"/>
              <a:cs typeface="Source Code Pro"/>
              <a:sym typeface="Source Code Pro"/>
            </a:endParaRPr>
          </a:p>
          <a:p>
            <a:pPr indent="-342900" lvl="0" marL="457200" rtl="0" algn="l">
              <a:spcBef>
                <a:spcPts val="0"/>
              </a:spcBef>
              <a:spcAft>
                <a:spcPts val="0"/>
              </a:spcAft>
              <a:buClr>
                <a:srgbClr val="E69138"/>
              </a:buClr>
              <a:buSzPts val="1800"/>
              <a:buFont typeface="Source Code Pro"/>
              <a:buChar char="●"/>
            </a:pPr>
            <a:r>
              <a:rPr lang="en">
                <a:solidFill>
                  <a:srgbClr val="E69138"/>
                </a:solidFill>
                <a:latin typeface="Source Code Pro"/>
                <a:ea typeface="Source Code Pro"/>
                <a:cs typeface="Source Code Pro"/>
                <a:sym typeface="Source Code Pro"/>
              </a:rPr>
              <a:t>Nosql</a:t>
            </a:r>
            <a:endParaRPr>
              <a:solidFill>
                <a:srgbClr val="E69138"/>
              </a:solidFill>
              <a:latin typeface="Source Code Pro"/>
              <a:ea typeface="Source Code Pro"/>
              <a:cs typeface="Source Code Pro"/>
              <a:sym typeface="Source Code Pro"/>
            </a:endParaRPr>
          </a:p>
          <a:p>
            <a:pPr indent="-317500" lvl="1" marL="914400" rtl="0" algn="l">
              <a:spcBef>
                <a:spcPts val="0"/>
              </a:spcBef>
              <a:spcAft>
                <a:spcPts val="0"/>
              </a:spcAft>
              <a:buClr>
                <a:srgbClr val="E69138"/>
              </a:buClr>
              <a:buSzPts val="1400"/>
              <a:buFont typeface="Source Code Pro"/>
              <a:buChar char="○"/>
            </a:pPr>
            <a:r>
              <a:rPr lang="en">
                <a:solidFill>
                  <a:srgbClr val="E69138"/>
                </a:solidFill>
                <a:latin typeface="Source Code Pro"/>
                <a:ea typeface="Source Code Pro"/>
                <a:cs typeface="Source Code Pro"/>
                <a:sym typeface="Source Code Pro"/>
              </a:rPr>
              <a:t>Flexibility for Complex data (non-tabular)</a:t>
            </a:r>
            <a:endParaRPr>
              <a:solidFill>
                <a:srgbClr val="E69138"/>
              </a:solidFill>
              <a:latin typeface="Source Code Pro"/>
              <a:ea typeface="Source Code Pro"/>
              <a:cs typeface="Source Code Pro"/>
              <a:sym typeface="Source Code Pro"/>
            </a:endParaRPr>
          </a:p>
          <a:p>
            <a:pPr indent="-317500" lvl="1" marL="914400" rtl="0" algn="l">
              <a:spcBef>
                <a:spcPts val="0"/>
              </a:spcBef>
              <a:spcAft>
                <a:spcPts val="0"/>
              </a:spcAft>
              <a:buClr>
                <a:srgbClr val="E69138"/>
              </a:buClr>
              <a:buSzPts val="1400"/>
              <a:buFont typeface="Source Code Pro"/>
              <a:buChar char="○"/>
            </a:pPr>
            <a:r>
              <a:rPr lang="en">
                <a:solidFill>
                  <a:srgbClr val="E69138"/>
                </a:solidFill>
                <a:latin typeface="Source Code Pro"/>
                <a:ea typeface="Source Code Pro"/>
                <a:cs typeface="Source Code Pro"/>
                <a:sym typeface="Source Code Pro"/>
              </a:rPr>
              <a:t>Scalability</a:t>
            </a:r>
            <a:endParaRPr>
              <a:solidFill>
                <a:srgbClr val="E69138"/>
              </a:solidFill>
              <a:latin typeface="Source Code Pro"/>
              <a:ea typeface="Source Code Pro"/>
              <a:cs typeface="Source Code Pro"/>
              <a:sym typeface="Source Code Pro"/>
            </a:endParaRPr>
          </a:p>
          <a:p>
            <a:pPr indent="-317500" lvl="1" marL="914400" rtl="0" algn="l">
              <a:spcBef>
                <a:spcPts val="0"/>
              </a:spcBef>
              <a:spcAft>
                <a:spcPts val="0"/>
              </a:spcAft>
              <a:buClr>
                <a:srgbClr val="E69138"/>
              </a:buClr>
              <a:buSzPts val="1400"/>
              <a:buFont typeface="Source Code Pro"/>
              <a:buChar char="○"/>
            </a:pPr>
            <a:r>
              <a:rPr lang="en">
                <a:solidFill>
                  <a:srgbClr val="E69138"/>
                </a:solidFill>
                <a:latin typeface="Source Code Pro"/>
                <a:ea typeface="Source Code Pro"/>
                <a:cs typeface="Source Code Pro"/>
                <a:sym typeface="Source Code Pro"/>
              </a:rPr>
              <a:t>Variety of Data (images or even video)</a:t>
            </a:r>
            <a:endParaRPr>
              <a:solidFill>
                <a:srgbClr val="E69138"/>
              </a:solidFill>
              <a:latin typeface="Source Code Pro"/>
              <a:ea typeface="Source Code Pro"/>
              <a:cs typeface="Source Code Pro"/>
              <a:sym typeface="Source Code Pro"/>
            </a:endParaRPr>
          </a:p>
          <a:p>
            <a:pPr indent="-342900" lvl="0" marL="457200" rtl="0" algn="l">
              <a:spcBef>
                <a:spcPts val="0"/>
              </a:spcBef>
              <a:spcAft>
                <a:spcPts val="0"/>
              </a:spcAft>
              <a:buClr>
                <a:srgbClr val="E69138"/>
              </a:buClr>
              <a:buSzPts val="1800"/>
              <a:buFont typeface="Source Code Pro"/>
              <a:buChar char="●"/>
            </a:pPr>
            <a:r>
              <a:rPr lang="en">
                <a:solidFill>
                  <a:srgbClr val="E69138"/>
                </a:solidFill>
                <a:latin typeface="Source Code Pro"/>
                <a:ea typeface="Source Code Pro"/>
                <a:cs typeface="Source Code Pro"/>
                <a:sym typeface="Source Code Pro"/>
              </a:rPr>
              <a:t>Neo4j: Mapping the climbing wall</a:t>
            </a:r>
            <a:endParaRPr>
              <a:solidFill>
                <a:srgbClr val="E69138"/>
              </a:solidFill>
              <a:latin typeface="Source Code Pro"/>
              <a:ea typeface="Source Code Pro"/>
              <a:cs typeface="Source Code Pro"/>
              <a:sym typeface="Source Code Pro"/>
            </a:endParaRPr>
          </a:p>
          <a:p>
            <a:pPr indent="-317500" lvl="1" marL="914400" rtl="0" algn="l">
              <a:spcBef>
                <a:spcPts val="0"/>
              </a:spcBef>
              <a:spcAft>
                <a:spcPts val="0"/>
              </a:spcAft>
              <a:buClr>
                <a:srgbClr val="E69138"/>
              </a:buClr>
              <a:buSzPts val="1400"/>
              <a:buFont typeface="Source Code Pro"/>
              <a:buChar char="○"/>
            </a:pPr>
            <a:r>
              <a:rPr lang="en">
                <a:solidFill>
                  <a:srgbClr val="E69138"/>
                </a:solidFill>
                <a:latin typeface="Source Code Pro"/>
                <a:ea typeface="Source Code Pro"/>
                <a:cs typeface="Source Code Pro"/>
                <a:sym typeface="Source Code Pro"/>
              </a:rPr>
              <a:t>Nodes &amp; edges directly represent holds &amp; moves in climbing</a:t>
            </a:r>
            <a:endParaRPr>
              <a:solidFill>
                <a:srgbClr val="E69138"/>
              </a:solidFill>
              <a:latin typeface="Source Code Pro"/>
              <a:ea typeface="Source Code Pro"/>
              <a:cs typeface="Source Code Pro"/>
              <a:sym typeface="Source Code Pro"/>
            </a:endParaRPr>
          </a:p>
          <a:p>
            <a:pPr indent="-317500" lvl="1" marL="914400" rtl="0" algn="l">
              <a:spcBef>
                <a:spcPts val="0"/>
              </a:spcBef>
              <a:spcAft>
                <a:spcPts val="0"/>
              </a:spcAft>
              <a:buClr>
                <a:srgbClr val="E69138"/>
              </a:buClr>
              <a:buSzPts val="1400"/>
              <a:buFont typeface="Source Code Pro"/>
              <a:buChar char="○"/>
            </a:pPr>
            <a:r>
              <a:rPr lang="en">
                <a:solidFill>
                  <a:srgbClr val="E69138"/>
                </a:solidFill>
                <a:latin typeface="Source Code Pro"/>
                <a:ea typeface="Source Code Pro"/>
                <a:cs typeface="Source Code Pro"/>
                <a:sym typeface="Source Code Pro"/>
              </a:rPr>
              <a:t>Pathfinding Algorithms (Dijkstra’s or A*) to find efficient climbs</a:t>
            </a:r>
            <a:endParaRPr>
              <a:solidFill>
                <a:srgbClr val="E69138"/>
              </a:solidFill>
              <a:latin typeface="Source Code Pro"/>
              <a:ea typeface="Source Code Pro"/>
              <a:cs typeface="Source Code Pro"/>
              <a:sym typeface="Source Code Pro"/>
            </a:endParaRPr>
          </a:p>
          <a:p>
            <a:pPr indent="-317500" lvl="1" marL="914400" rtl="0" algn="l">
              <a:spcBef>
                <a:spcPts val="0"/>
              </a:spcBef>
              <a:spcAft>
                <a:spcPts val="0"/>
              </a:spcAft>
              <a:buClr>
                <a:srgbClr val="E69138"/>
              </a:buClr>
              <a:buSzPts val="1400"/>
              <a:buFont typeface="Source Code Pro"/>
              <a:buChar char="○"/>
            </a:pPr>
            <a:r>
              <a:rPr lang="en">
                <a:solidFill>
                  <a:srgbClr val="E69138"/>
                </a:solidFill>
                <a:latin typeface="Source Code Pro"/>
                <a:ea typeface="Source Code Pro"/>
                <a:cs typeface="Source Code Pro"/>
                <a:sym typeface="Source Code Pro"/>
              </a:rPr>
              <a:t>Can be easily adapted to new climbing holds &amp; technicals with almost no database changes</a:t>
            </a:r>
            <a:endParaRPr>
              <a:solidFill>
                <a:srgbClr val="E69138"/>
              </a:solidFill>
              <a:latin typeface="Source Code Pro"/>
              <a:ea typeface="Source Code Pro"/>
              <a:cs typeface="Source Code Pro"/>
              <a:sym typeface="Source Code Pro"/>
            </a:endParaRPr>
          </a:p>
          <a:p>
            <a:pPr indent="-317500" lvl="1" marL="914400" rtl="0" algn="l">
              <a:spcBef>
                <a:spcPts val="0"/>
              </a:spcBef>
              <a:spcAft>
                <a:spcPts val="0"/>
              </a:spcAft>
              <a:buClr>
                <a:srgbClr val="E69138"/>
              </a:buClr>
              <a:buSzPts val="1400"/>
              <a:buFont typeface="Source Code Pro"/>
              <a:buChar char="○"/>
            </a:pPr>
            <a:r>
              <a:rPr lang="en">
                <a:solidFill>
                  <a:srgbClr val="E69138"/>
                </a:solidFill>
                <a:latin typeface="Source Code Pro"/>
                <a:ea typeface="Source Code Pro"/>
                <a:cs typeface="Source Code Pro"/>
                <a:sym typeface="Source Code Pro"/>
              </a:rPr>
              <a:t>Great Visualizations</a:t>
            </a:r>
            <a:endParaRPr>
              <a:solidFill>
                <a:srgbClr val="E69138"/>
              </a:solidFill>
              <a:latin typeface="Source Code Pro"/>
              <a:ea typeface="Source Code Pro"/>
              <a:cs typeface="Source Code Pro"/>
              <a:sym typeface="Source Code Pro"/>
            </a:endParaRPr>
          </a:p>
        </p:txBody>
      </p:sp>
      <p:pic>
        <p:nvPicPr>
          <p:cNvPr id="85" name="Google Shape;85;p17"/>
          <p:cNvPicPr preferRelativeResize="0"/>
          <p:nvPr/>
        </p:nvPicPr>
        <p:blipFill>
          <a:blip r:embed="rId4">
            <a:alphaModFix/>
          </a:blip>
          <a:stretch>
            <a:fillRect/>
          </a:stretch>
        </p:blipFill>
        <p:spPr>
          <a:xfrm>
            <a:off x="48850" y="151743"/>
            <a:ext cx="9143999" cy="4840013"/>
          </a:xfrm>
          <a:prstGeom prst="rect">
            <a:avLst/>
          </a:prstGeom>
          <a:noFill/>
          <a:ln>
            <a:noFill/>
          </a:ln>
        </p:spPr>
      </p:pic>
      <p:pic>
        <p:nvPicPr>
          <p:cNvPr id="86" name="Google Shape;86;p17"/>
          <p:cNvPicPr preferRelativeResize="0"/>
          <p:nvPr/>
        </p:nvPicPr>
        <p:blipFill>
          <a:blip r:embed="rId5">
            <a:alphaModFix/>
          </a:blip>
          <a:stretch>
            <a:fillRect/>
          </a:stretch>
        </p:blipFill>
        <p:spPr>
          <a:xfrm>
            <a:off x="0" y="76468"/>
            <a:ext cx="9143999" cy="499056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18"/>
          <p:cNvPicPr preferRelativeResize="0"/>
          <p:nvPr/>
        </p:nvPicPr>
        <p:blipFill>
          <a:blip r:embed="rId3">
            <a:alphaModFix amt="10000"/>
          </a:blip>
          <a:stretch>
            <a:fillRect/>
          </a:stretch>
        </p:blipFill>
        <p:spPr>
          <a:xfrm>
            <a:off x="0" y="-121189"/>
            <a:ext cx="9312827" cy="5321615"/>
          </a:xfrm>
          <a:prstGeom prst="rect">
            <a:avLst/>
          </a:prstGeom>
          <a:noFill/>
          <a:ln>
            <a:noFill/>
          </a:ln>
        </p:spPr>
      </p:pic>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Source Code Pro"/>
                <a:ea typeface="Source Code Pro"/>
                <a:cs typeface="Source Code Pro"/>
                <a:sym typeface="Source Code Pro"/>
              </a:rPr>
              <a:t>Data</a:t>
            </a:r>
            <a:endParaRPr>
              <a:latin typeface="Source Code Pro"/>
              <a:ea typeface="Source Code Pro"/>
              <a:cs typeface="Source Code Pro"/>
              <a:sym typeface="Source Code Pro"/>
            </a:endParaRPr>
          </a:p>
        </p:txBody>
      </p:sp>
      <p:sp>
        <p:nvSpPr>
          <p:cNvPr id="93" name="Google Shape;93;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Manual Annotation (Routes + Beta + </a:t>
            </a:r>
            <a:r>
              <a:rPr lang="en">
                <a:latin typeface="Source Code Pro"/>
                <a:ea typeface="Source Code Pro"/>
                <a:cs typeface="Source Code Pro"/>
                <a:sym typeface="Source Code Pro"/>
              </a:rPr>
              <a:t>holds</a:t>
            </a:r>
            <a:r>
              <a:rPr lang="en">
                <a:latin typeface="Source Code Pro"/>
                <a:ea typeface="Source Code Pro"/>
                <a:cs typeface="Source Code Pro"/>
                <a:sym typeface="Source Code Pro"/>
              </a:rPr>
              <a:t>)</a:t>
            </a:r>
            <a:endParaRPr>
              <a:latin typeface="Source Code Pro"/>
              <a:ea typeface="Source Code Pro"/>
              <a:cs typeface="Source Code Pro"/>
              <a:sym typeface="Source Code Pro"/>
            </a:endParaRPr>
          </a:p>
          <a:p>
            <a:pPr indent="-330200" lvl="1" marL="9144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30 min/route</a:t>
            </a:r>
            <a:endParaRPr sz="1600">
              <a:latin typeface="Source Code Pro"/>
              <a:ea typeface="Source Code Pro"/>
              <a:cs typeface="Source Code Pro"/>
              <a:sym typeface="Source Code Pro"/>
            </a:endParaRPr>
          </a:p>
          <a:p>
            <a:pPr indent="-342900" lvl="0" marL="457200" rtl="0" algn="l">
              <a:spcBef>
                <a:spcPts val="0"/>
              </a:spcBef>
              <a:spcAft>
                <a:spcPts val="0"/>
              </a:spcAft>
              <a:buSzPts val="1800"/>
              <a:buFont typeface="Source Code Pro"/>
              <a:buChar char="●"/>
            </a:pPr>
            <a:r>
              <a:rPr lang="en">
                <a:latin typeface="Source Code Pro"/>
                <a:ea typeface="Source Code Pro"/>
                <a:cs typeface="Source Code Pro"/>
                <a:sym typeface="Source Code Pro"/>
              </a:rPr>
              <a:t>Attempts</a:t>
            </a:r>
            <a:endParaRPr>
              <a:latin typeface="Source Code Pro"/>
              <a:ea typeface="Source Code Pro"/>
              <a:cs typeface="Source Code Pro"/>
              <a:sym typeface="Source Code Pro"/>
            </a:endParaRPr>
          </a:p>
          <a:p>
            <a:pPr indent="-330200" lvl="1" marL="9144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Webscraping (Mobile App)?</a:t>
            </a:r>
            <a:endParaRPr sz="1600">
              <a:latin typeface="Source Code Pro"/>
              <a:ea typeface="Source Code Pro"/>
              <a:cs typeface="Source Code Pro"/>
              <a:sym typeface="Source Code Pro"/>
            </a:endParaRPr>
          </a:p>
          <a:p>
            <a:pPr indent="-330200" lvl="2" marL="13716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Kilter Board App</a:t>
            </a:r>
            <a:endParaRPr sz="1600">
              <a:latin typeface="Source Code Pro"/>
              <a:ea typeface="Source Code Pro"/>
              <a:cs typeface="Source Code Pro"/>
              <a:sym typeface="Source Code Pro"/>
            </a:endParaRPr>
          </a:p>
          <a:p>
            <a:pPr indent="-330200" lvl="2" marL="13716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Social Media (less structured)</a:t>
            </a:r>
            <a:endParaRPr sz="1600">
              <a:latin typeface="Source Code Pro"/>
              <a:ea typeface="Source Code Pro"/>
              <a:cs typeface="Source Code Pro"/>
              <a:sym typeface="Source Code Pro"/>
            </a:endParaRPr>
          </a:p>
          <a:p>
            <a:pPr indent="-330200" lvl="1" marL="9144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GPT Annotate ?</a:t>
            </a:r>
            <a:endParaRPr sz="1600">
              <a:latin typeface="Source Code Pro"/>
              <a:ea typeface="Source Code Pro"/>
              <a:cs typeface="Source Code Pro"/>
              <a:sym typeface="Source Code Pro"/>
            </a:endParaRPr>
          </a:p>
          <a:p>
            <a:pPr indent="0" lvl="0" marL="0" rtl="0" algn="l">
              <a:spcBef>
                <a:spcPts val="1200"/>
              </a:spcBef>
              <a:spcAft>
                <a:spcPts val="1200"/>
              </a:spcAft>
              <a:buNone/>
            </a:pPr>
            <a:r>
              <a:t/>
            </a:r>
            <a:endParaRPr>
              <a:latin typeface="Source Code Pro"/>
              <a:ea typeface="Source Code Pro"/>
              <a:cs typeface="Source Code Pro"/>
              <a:sym typeface="Source Code Pro"/>
            </a:endParaRPr>
          </a:p>
        </p:txBody>
      </p:sp>
      <p:pic>
        <p:nvPicPr>
          <p:cNvPr id="94" name="Google Shape;94;p18"/>
          <p:cNvPicPr preferRelativeResize="0"/>
          <p:nvPr/>
        </p:nvPicPr>
        <p:blipFill rotWithShape="1">
          <a:blip r:embed="rId4">
            <a:alphaModFix/>
          </a:blip>
          <a:srcRect b="8776" l="35302" r="35745" t="9276"/>
          <a:stretch/>
        </p:blipFill>
        <p:spPr>
          <a:xfrm>
            <a:off x="6597200" y="464150"/>
            <a:ext cx="1986826" cy="4215198"/>
          </a:xfrm>
          <a:prstGeom prst="rect">
            <a:avLst/>
          </a:prstGeom>
          <a:noFill/>
          <a:ln>
            <a:noFill/>
          </a:ln>
        </p:spPr>
      </p:pic>
      <p:pic>
        <p:nvPicPr>
          <p:cNvPr id="95" name="Google Shape;95;p18"/>
          <p:cNvPicPr preferRelativeResize="0"/>
          <p:nvPr/>
        </p:nvPicPr>
        <p:blipFill>
          <a:blip r:embed="rId5">
            <a:alphaModFix/>
          </a:blip>
          <a:stretch>
            <a:fillRect/>
          </a:stretch>
        </p:blipFill>
        <p:spPr>
          <a:xfrm>
            <a:off x="0" y="183059"/>
            <a:ext cx="9144003" cy="477738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9"/>
          <p:cNvPicPr preferRelativeResize="0"/>
          <p:nvPr/>
        </p:nvPicPr>
        <p:blipFill>
          <a:blip r:embed="rId3">
            <a:alphaModFix amt="10000"/>
          </a:blip>
          <a:stretch>
            <a:fillRect/>
          </a:stretch>
        </p:blipFill>
        <p:spPr>
          <a:xfrm>
            <a:off x="0" y="-121189"/>
            <a:ext cx="9312827" cy="5321615"/>
          </a:xfrm>
          <a:prstGeom prst="rect">
            <a:avLst/>
          </a:prstGeom>
          <a:noFill/>
          <a:ln>
            <a:noFill/>
          </a:ln>
        </p:spPr>
      </p:pic>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Source Code Pro"/>
                <a:ea typeface="Source Code Pro"/>
                <a:cs typeface="Source Code Pro"/>
                <a:sym typeface="Source Code Pro"/>
              </a:rPr>
              <a:t>AI in Rocky Climbing</a:t>
            </a:r>
            <a:endParaRPr b="1">
              <a:latin typeface="Source Code Pro"/>
              <a:ea typeface="Source Code Pro"/>
              <a:cs typeface="Source Code Pro"/>
              <a:sym typeface="Source Code Pro"/>
            </a:endParaRPr>
          </a:p>
        </p:txBody>
      </p:sp>
      <p:sp>
        <p:nvSpPr>
          <p:cNvPr id="102" name="Google Shape;102;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Fine-tune GPT 3.5 Turbo 1106</a:t>
            </a:r>
            <a:endParaRPr/>
          </a:p>
          <a:p>
            <a:pPr indent="-342900" lvl="0" marL="457200" rtl="0" algn="l">
              <a:spcBef>
                <a:spcPts val="0"/>
              </a:spcBef>
              <a:spcAft>
                <a:spcPts val="0"/>
              </a:spcAft>
              <a:buSzPts val="1800"/>
              <a:buChar char="●"/>
            </a:pPr>
            <a:r>
              <a:rPr lang="en"/>
              <a:t>Generate Beta in JSON format (can be easily imported into Neo4j)</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0"/>
          <p:cNvPicPr preferRelativeResize="0"/>
          <p:nvPr/>
        </p:nvPicPr>
        <p:blipFill>
          <a:blip r:embed="rId3">
            <a:alphaModFix amt="10000"/>
          </a:blip>
          <a:stretch>
            <a:fillRect/>
          </a:stretch>
        </p:blipFill>
        <p:spPr>
          <a:xfrm>
            <a:off x="0" y="-121189"/>
            <a:ext cx="9312827" cy="5321615"/>
          </a:xfrm>
          <a:prstGeom prst="rect">
            <a:avLst/>
          </a:prstGeom>
          <a:noFill/>
          <a:ln>
            <a:noFill/>
          </a:ln>
        </p:spPr>
      </p:pic>
      <p:pic>
        <p:nvPicPr>
          <p:cNvPr id="108" name="Google Shape;108;p20"/>
          <p:cNvPicPr preferRelativeResize="0"/>
          <p:nvPr/>
        </p:nvPicPr>
        <p:blipFill>
          <a:blip r:embed="rId4">
            <a:alphaModFix/>
          </a:blip>
          <a:stretch>
            <a:fillRect/>
          </a:stretch>
        </p:blipFill>
        <p:spPr>
          <a:xfrm>
            <a:off x="454464" y="0"/>
            <a:ext cx="8235071"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1"/>
          <p:cNvPicPr preferRelativeResize="0"/>
          <p:nvPr/>
        </p:nvPicPr>
        <p:blipFill>
          <a:blip r:embed="rId3">
            <a:alphaModFix amt="10000"/>
          </a:blip>
          <a:stretch>
            <a:fillRect/>
          </a:stretch>
        </p:blipFill>
        <p:spPr>
          <a:xfrm>
            <a:off x="0" y="-121189"/>
            <a:ext cx="9312827" cy="5321615"/>
          </a:xfrm>
          <a:prstGeom prst="rect">
            <a:avLst/>
          </a:prstGeom>
          <a:noFill/>
          <a:ln>
            <a:noFill/>
          </a:ln>
        </p:spPr>
      </p:pic>
      <p:pic>
        <p:nvPicPr>
          <p:cNvPr id="114" name="Google Shape;114;p21"/>
          <p:cNvPicPr preferRelativeResize="0"/>
          <p:nvPr/>
        </p:nvPicPr>
        <p:blipFill>
          <a:blip r:embed="rId4">
            <a:alphaModFix/>
          </a:blip>
          <a:stretch>
            <a:fillRect/>
          </a:stretch>
        </p:blipFill>
        <p:spPr>
          <a:xfrm>
            <a:off x="268941" y="0"/>
            <a:ext cx="8606116" cy="51434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